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58" r:id="rId5"/>
    <p:sldId id="259" r:id="rId6"/>
    <p:sldId id="263" r:id="rId7"/>
    <p:sldId id="260" r:id="rId8"/>
    <p:sldId id="266" r:id="rId9"/>
    <p:sldId id="261" r:id="rId10"/>
    <p:sldId id="267" r:id="rId11"/>
    <p:sldId id="268" r:id="rId12"/>
    <p:sldId id="269" r:id="rId13"/>
    <p:sldId id="271" r:id="rId14"/>
    <p:sldId id="272" r:id="rId15"/>
    <p:sldId id="270" r:id="rId16"/>
  </p:sldIdLst>
  <p:sldSz cx="9144000" cy="5143500" type="screen16x9"/>
  <p:notesSz cx="6858000" cy="9144000"/>
  <p:embeddedFontLst>
    <p:embeddedFont>
      <p:font typeface="Roboto Thin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Dosis" panose="020B0604020202020204" charset="0"/>
      <p:regular r:id="rId26"/>
      <p:bold r:id="rId27"/>
    </p:embeddedFont>
    <p:embeddedFont>
      <p:font typeface="Roboto Black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88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2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95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03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8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12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3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7545073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de-DE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 Project: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de-DE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Kristina Greller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14/4/2019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Number of Last Touches for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19182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number_last_touches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lt_attribution.page_name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2;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087" y="1136256"/>
            <a:ext cx="4920900" cy="67528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table on the bottom shows how many last touches on the purchase page each campaign is responsible for, e.g.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paid-search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resulted in 52 last touches on the purchase page.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76865145"/>
              </p:ext>
            </p:extLst>
          </p:nvPr>
        </p:nvGraphicFramePr>
        <p:xfrm>
          <a:off x="57668" y="1876612"/>
          <a:ext cx="5081319" cy="31918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number_last_touches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4167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6175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26789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462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56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Typical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087" y="1136256"/>
            <a:ext cx="3361819" cy="17623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Based on the 1st and last touch analysis most users discover the website initially via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New York Times getting-to-know-cool-tshirts 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campaign &amp; 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interview-with-cool-tshirts-founder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campaign. Afterwards most users are drawn back to the website via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 Facebook retargeting ads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&amp;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weekly email newsletter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644253579"/>
              </p:ext>
            </p:extLst>
          </p:nvPr>
        </p:nvGraphicFramePr>
        <p:xfrm>
          <a:off x="3948348" y="1894542"/>
          <a:ext cx="5081319" cy="31918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number_last_touch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4167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6175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26789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232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3462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retargetting-campaign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245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retargetting-ad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443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447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3973894079"/>
              </p:ext>
            </p:extLst>
          </p:nvPr>
        </p:nvGraphicFramePr>
        <p:xfrm>
          <a:off x="218087" y="2962512"/>
          <a:ext cx="3521461" cy="21238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44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number_first_touch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612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-founder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9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 Budget Optimization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11023" y="7747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How to 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1023" y="915072"/>
            <a:ext cx="8878101" cy="67528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If CoolTShirts can re-invest in 5 campaigns, they should: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1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hoose the </a:t>
            </a:r>
            <a:r>
              <a:rPr lang="de-DE" sz="1100" i="1" dirty="0" smtClean="0">
                <a:latin typeface="Roboto"/>
                <a:ea typeface="Roboto"/>
                <a:cs typeface="Roboto"/>
                <a:sym typeface="Roboto"/>
              </a:rPr>
              <a:t>NYTimes getting-to-know-cool-tshirts 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de-DE" sz="11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100" i="1" dirty="0" smtClean="0">
                <a:latin typeface="Roboto"/>
                <a:ea typeface="Roboto"/>
                <a:cs typeface="Roboto"/>
                <a:sym typeface="Roboto"/>
              </a:rPr>
              <a:t>interview-with-cool-tshirts-founder 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campaign as those campaigns raised most awareness amongst users and enabled an initial first interaction with the website.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1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hoose the </a:t>
            </a:r>
            <a:r>
              <a:rPr lang="de-DE" sz="1100" i="1" dirty="0" smtClean="0">
                <a:latin typeface="Roboto"/>
                <a:ea typeface="Roboto"/>
                <a:cs typeface="Roboto"/>
                <a:sym typeface="Roboto"/>
              </a:rPr>
              <a:t>email retargetting 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de-DE" sz="1100" i="1" dirty="0" smtClean="0">
                <a:latin typeface="Roboto"/>
                <a:ea typeface="Roboto"/>
                <a:cs typeface="Roboto"/>
                <a:sym typeface="Roboto"/>
              </a:rPr>
              <a:t>weekly newsletter 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campaign as well as the </a:t>
            </a:r>
            <a:r>
              <a:rPr lang="de-DE" sz="1100" i="1" dirty="0" smtClean="0">
                <a:latin typeface="Roboto"/>
                <a:ea typeface="Roboto"/>
                <a:cs typeface="Roboto"/>
                <a:sym typeface="Roboto"/>
              </a:rPr>
              <a:t>Facebook retargetting ads </a:t>
            </a:r>
            <a:r>
              <a:rPr lang="de-DE" sz="1100" dirty="0" smtClean="0">
                <a:latin typeface="Roboto"/>
                <a:ea typeface="Roboto"/>
                <a:cs typeface="Roboto"/>
                <a:sym typeface="Roboto"/>
              </a:rPr>
              <a:t>campaign as they resulted in most purchases during the last-touch-attribution stage.</a:t>
            </a:r>
            <a:endParaRPr lang="de-DE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453435238"/>
              </p:ext>
            </p:extLst>
          </p:nvPr>
        </p:nvGraphicFramePr>
        <p:xfrm>
          <a:off x="3650304" y="1882589"/>
          <a:ext cx="5081319" cy="31918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number_last_touches (purchase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page)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4167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6175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26789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462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-campaign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53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-ad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114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64918"/>
              </p:ext>
            </p:extLst>
          </p:nvPr>
        </p:nvGraphicFramePr>
        <p:xfrm>
          <a:off x="48185" y="2096808"/>
          <a:ext cx="3521462" cy="5486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8896">
                  <a:extLst>
                    <a:ext uri="{9D8B030D-6E8A-4147-A177-3AD203B41FA5}">
                      <a16:colId xmlns:a16="http://schemas.microsoft.com/office/drawing/2014/main" val="2628789193"/>
                    </a:ext>
                  </a:extLst>
                </a:gridCol>
                <a:gridCol w="1084566">
                  <a:extLst>
                    <a:ext uri="{9D8B030D-6E8A-4147-A177-3AD203B41FA5}">
                      <a16:colId xmlns:a16="http://schemas.microsoft.com/office/drawing/2014/main" val="772674333"/>
                    </a:ext>
                  </a:extLst>
                </a:gridCol>
                <a:gridCol w="1448000">
                  <a:extLst>
                    <a:ext uri="{9D8B030D-6E8A-4147-A177-3AD203B41FA5}">
                      <a16:colId xmlns:a16="http://schemas.microsoft.com/office/drawing/2014/main" val="17918163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number_first_touch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page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2243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70463"/>
              </p:ext>
            </p:extLst>
          </p:nvPr>
        </p:nvGraphicFramePr>
        <p:xfrm>
          <a:off x="48186" y="2645417"/>
          <a:ext cx="3521462" cy="237744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8896">
                  <a:extLst>
                    <a:ext uri="{9D8B030D-6E8A-4147-A177-3AD203B41FA5}">
                      <a16:colId xmlns:a16="http://schemas.microsoft.com/office/drawing/2014/main" val="2786668206"/>
                    </a:ext>
                  </a:extLst>
                </a:gridCol>
                <a:gridCol w="1096518">
                  <a:extLst>
                    <a:ext uri="{9D8B030D-6E8A-4147-A177-3AD203B41FA5}">
                      <a16:colId xmlns:a16="http://schemas.microsoft.com/office/drawing/2014/main" val="1624862775"/>
                    </a:ext>
                  </a:extLst>
                </a:gridCol>
                <a:gridCol w="1436048">
                  <a:extLst>
                    <a:ext uri="{9D8B030D-6E8A-4147-A177-3AD203B41FA5}">
                      <a16:colId xmlns:a16="http://schemas.microsoft.com/office/drawing/2014/main" val="2596962290"/>
                    </a:ext>
                  </a:extLst>
                </a:gridCol>
              </a:tblGrid>
              <a:tr h="4195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1 - landing_page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080"/>
                  </a:ext>
                </a:extLst>
              </a:tr>
              <a:tr h="58444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1 - landing_page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617833"/>
                  </a:ext>
                </a:extLst>
              </a:tr>
              <a:tr h="58444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612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1 - landing_page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213739"/>
                  </a:ext>
                </a:extLst>
              </a:tr>
              <a:tr h="74928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1 - 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landing_page</a:t>
                      </a:r>
                      <a:endParaRPr lang="en-US" sz="1100" dirty="0">
                        <a:solidFill>
                          <a:srgbClr val="525252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19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43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The Company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&amp; Source Types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220707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company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CoolTShirts‘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stores their user data in a table called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page_visits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. The table consists of 5 columns, i.e.: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page_name: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title of the section of the page that was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visited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imestamp: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which the visitor came to the page</a:t>
            </a: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ser_id: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unique identifier for each visitor to a page</a:t>
            </a: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tm_campaign: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dentifies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specific ad or email blast</a:t>
            </a: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tm_source: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identifies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which touchpoint sent the traffic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CoolTShirts‘ uses </a:t>
            </a:r>
            <a:r>
              <a:rPr lang="de-DE" sz="1200" b="1" dirty="0" smtClean="0">
                <a:latin typeface="Roboto"/>
                <a:ea typeface="Roboto"/>
                <a:cs typeface="Roboto"/>
                <a:sym typeface="Roboto"/>
              </a:rPr>
              <a:t>8 campaigns and 6 sources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table on the right shows how the campaigns and sources are related. The traffic of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getting-to-know-cool-tshirts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is, for example, sent through </a:t>
            </a:r>
            <a:r>
              <a:rPr lang="de-DE" sz="1200" i="1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New York Times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. The traffic coming through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paid-search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is coming, for instance, through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Google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etc.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425563235"/>
              </p:ext>
            </p:extLst>
          </p:nvPr>
        </p:nvGraphicFramePr>
        <p:xfrm>
          <a:off x="4703587" y="1130225"/>
          <a:ext cx="4176525" cy="34214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nytimes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43103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19408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782089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facebook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50649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31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Website Pages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6" y="1201325"/>
            <a:ext cx="3802354" cy="22889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CoolTShirts‘ website registers user data for 4 pages: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1 -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landing_page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2 -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shopping_cart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3 - checkout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– purchase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pages could be identified by running the query on the right.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/>
          <p:cNvSpPr txBox="1"/>
          <p:nvPr/>
        </p:nvSpPr>
        <p:spPr>
          <a:xfrm>
            <a:off x="4659147" y="1332807"/>
            <a:ext cx="3870900" cy="20259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</a:t>
            </a:r>
          </a:p>
          <a:p>
            <a:pPr lvl="0"/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Pages on the website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*/</a:t>
            </a:r>
          </a:p>
          <a:p>
            <a:pPr lvl="0"/>
            <a:endParaRPr lang="de-DE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User Journey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74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Number of 1</a:t>
            </a:r>
            <a:r>
              <a:rPr lang="en" sz="2400" b="1" baseline="30000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Touches per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ft_attribution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ft_attribution.utm_campaign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ft_attribution.first_touch_at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number_first_touch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ft_attribution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2;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table on the bottom shows how many first touches each campaign is responsible for.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DE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Based on the query results 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cool-tshirts-search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is responsible in 169 1st touches, 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ten-crazy-cool-tshirts-facts 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campaign lead to 576 1st touches, 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getting-to-know-cool-tshirts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resulted in 612 1st touches and </a:t>
            </a:r>
            <a:r>
              <a:rPr lang="de-DE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interview-with-cool-tshirts-founder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lead to 622 1st touches.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139063847"/>
              </p:ext>
            </p:extLst>
          </p:nvPr>
        </p:nvGraphicFramePr>
        <p:xfrm>
          <a:off x="177974" y="3189000"/>
          <a:ext cx="4830307" cy="18804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18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number_first_touch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endParaRPr lang="en-US" sz="1200" dirty="0">
                        <a:solidFill>
                          <a:srgbClr val="525252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Number of Last Touches per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19182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number_last_touch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lt_attribution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2;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18087" y="1136256"/>
            <a:ext cx="4920900" cy="67528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The table on the bottom shows how many last touches each campaign is responsible for, e.g. the </a:t>
            </a:r>
            <a:r>
              <a:rPr lang="de-DE" sz="1200" i="1" dirty="0" smtClean="0">
                <a:latin typeface="Roboto"/>
                <a:ea typeface="Roboto"/>
                <a:cs typeface="Roboto"/>
                <a:sym typeface="Roboto"/>
              </a:rPr>
              <a:t>paid-search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 campaign resulted in 178 last touches.</a:t>
            </a:r>
            <a:endParaRPr lang="de-DE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46215698"/>
              </p:ext>
            </p:extLst>
          </p:nvPr>
        </p:nvGraphicFramePr>
        <p:xfrm>
          <a:off x="57668" y="1876612"/>
          <a:ext cx="5081319" cy="31918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r>
                        <a:rPr lang="en" sz="1200" b="1" baseline="0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rgbClr val="FFFFFF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number_last_touch</a:t>
                      </a:r>
                      <a:endParaRPr sz="1200" b="1" dirty="0">
                        <a:solidFill>
                          <a:srgbClr val="FFFFFF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4167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6175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26789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3462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97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37741" y="1733231"/>
            <a:ext cx="3802354" cy="102192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Based on the query results (see query on the right) </a:t>
            </a:r>
            <a:r>
              <a:rPr lang="de-DE" sz="1200" b="1" dirty="0" smtClean="0">
                <a:latin typeface="Roboto"/>
                <a:ea typeface="Roboto"/>
                <a:cs typeface="Roboto"/>
                <a:sym typeface="Roboto"/>
              </a:rPr>
              <a:t>361 unique users </a:t>
            </a:r>
            <a:r>
              <a:rPr lang="de-DE" sz="1200" dirty="0" smtClean="0">
                <a:latin typeface="Roboto"/>
                <a:ea typeface="Roboto"/>
                <a:cs typeface="Roboto"/>
                <a:sym typeface="Roboto"/>
              </a:rPr>
              <a:t>made a purchase, i.e. visited the purchase page.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/>
          <p:cNvSpPr txBox="1"/>
          <p:nvPr/>
        </p:nvSpPr>
        <p:spPr>
          <a:xfrm>
            <a:off x="4659147" y="1332807"/>
            <a:ext cx="3870900" cy="20259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</a:t>
            </a:r>
          </a:p>
          <a:p>
            <a:pPr lvl="0"/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Pages on the website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*/</a:t>
            </a:r>
          </a:p>
          <a:p>
            <a:pPr lvl="0"/>
            <a:endParaRPr lang="de-DE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978794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894</Words>
  <Application>Microsoft Office PowerPoint</Application>
  <PresentationFormat>On-screen Show (16:9)</PresentationFormat>
  <Paragraphs>244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Courier New</vt:lpstr>
      <vt:lpstr>Roboto Thin</vt:lpstr>
      <vt:lpstr>Roboto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Greller</dc:creator>
  <cp:lastModifiedBy>Kristina Greller</cp:lastModifiedBy>
  <cp:revision>13</cp:revision>
  <dcterms:modified xsi:type="dcterms:W3CDTF">2019-04-14T13:51:49Z</dcterms:modified>
</cp:coreProperties>
</file>